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sldIdLst>
    <p:sldId id="256" r:id="rId2"/>
    <p:sldId id="262" r:id="rId3"/>
    <p:sldId id="261" r:id="rId4"/>
    <p:sldId id="257" r:id="rId5"/>
    <p:sldId id="258" r:id="rId6"/>
    <p:sldId id="259" r:id="rId7"/>
    <p:sldId id="260"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6242" autoAdjust="0"/>
  </p:normalViewPr>
  <p:slideViewPr>
    <p:cSldViewPr snapToGrid="0">
      <p:cViewPr varScale="1">
        <p:scale>
          <a:sx n="106" d="100"/>
          <a:sy n="106" d="100"/>
        </p:scale>
        <p:origin x="82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79CC9A62-D98E-4392-A429-024DE5DEE3C7}" type="datetimeFigureOut">
              <a:rPr lang="tr-TR" smtClean="0"/>
              <a:t>22.03.2024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92404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9CC9A62-D98E-4392-A429-024DE5DEE3C7}" type="datetimeFigureOut">
              <a:rPr lang="tr-TR" smtClean="0"/>
              <a:t>22.03.2024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4236960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9CC9A62-D98E-4392-A429-024DE5DEE3C7}" type="datetimeFigureOut">
              <a:rPr lang="tr-TR" smtClean="0"/>
              <a:t>22.03.2024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394724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9CC9A62-D98E-4392-A429-024DE5DEE3C7}" type="datetimeFigureOut">
              <a:rPr lang="tr-TR" smtClean="0"/>
              <a:t>22.03.2024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49582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79CC9A62-D98E-4392-A429-024DE5DEE3C7}" type="datetimeFigureOut">
              <a:rPr lang="tr-TR" smtClean="0"/>
              <a:t>22.03.2024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88459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9CC9A62-D98E-4392-A429-024DE5DEE3C7}" type="datetimeFigureOut">
              <a:rPr lang="tr-TR" smtClean="0"/>
              <a:t>22.03.2024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117984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9CC9A62-D98E-4392-A429-024DE5DEE3C7}" type="datetimeFigureOut">
              <a:rPr lang="tr-TR" smtClean="0"/>
              <a:t>22.03.2024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420434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9CC9A62-D98E-4392-A429-024DE5DEE3C7}" type="datetimeFigureOut">
              <a:rPr lang="tr-TR" smtClean="0"/>
              <a:t>22.03.2024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3124728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9CC9A62-D98E-4392-A429-024DE5DEE3C7}" type="datetimeFigureOut">
              <a:rPr lang="tr-TR" smtClean="0"/>
              <a:t>22.03.2024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318328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9CC9A62-D98E-4392-A429-024DE5DEE3C7}" type="datetimeFigureOut">
              <a:rPr lang="tr-TR" smtClean="0"/>
              <a:t>22.03.2024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310549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9CC9A62-D98E-4392-A429-024DE5DEE3C7}" type="datetimeFigureOut">
              <a:rPr lang="tr-TR" smtClean="0"/>
              <a:t>22.03.2024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688BCE-540D-418B-82E5-4F65ABD7CA56}" type="slidenum">
              <a:rPr lang="tr-TR" smtClean="0"/>
              <a:t>‹#›</a:t>
            </a:fld>
            <a:endParaRPr lang="tr-TR"/>
          </a:p>
        </p:txBody>
      </p:sp>
    </p:spTree>
    <p:extLst>
      <p:ext uri="{BB962C8B-B14F-4D97-AF65-F5344CB8AC3E}">
        <p14:creationId xmlns:p14="http://schemas.microsoft.com/office/powerpoint/2010/main" val="2936562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C9A62-D98E-4392-A429-024DE5DEE3C7}" type="datetimeFigureOut">
              <a:rPr lang="tr-TR" smtClean="0"/>
              <a:t>22.03.2024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688BCE-540D-418B-82E5-4F65ABD7CA56}" type="slidenum">
              <a:rPr lang="tr-TR" smtClean="0"/>
              <a:t>‹#›</a:t>
            </a:fld>
            <a:endParaRPr lang="tr-TR"/>
          </a:p>
        </p:txBody>
      </p:sp>
    </p:spTree>
    <p:extLst>
      <p:ext uri="{BB962C8B-B14F-4D97-AF65-F5344CB8AC3E}">
        <p14:creationId xmlns:p14="http://schemas.microsoft.com/office/powerpoint/2010/main" val="2505397811"/>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29368" y="1572986"/>
            <a:ext cx="9716861" cy="593271"/>
          </a:xfrm>
        </p:spPr>
        <p:txBody>
          <a:bodyPr>
            <a:normAutofit/>
          </a:bodyPr>
          <a:lstStyle/>
          <a:p>
            <a:r>
              <a:rPr lang="tr-TR" sz="3200" dirty="0"/>
              <a:t>SABANCI AİLESİ İMAM HATİP ORTAOKULU</a:t>
            </a:r>
            <a:endParaRPr lang="tr-TR" sz="3400" dirty="0">
              <a:effectLst/>
            </a:endParaRPr>
          </a:p>
          <a:p>
            <a:endParaRPr lang="tr-TR" b="1" dirty="0"/>
          </a:p>
          <a:p>
            <a:endParaRPr lang="tr-TR" b="1" dirty="0"/>
          </a:p>
          <a:p>
            <a:endParaRPr lang="tr-TR" b="1" dirty="0"/>
          </a:p>
          <a:p>
            <a:endParaRPr lang="tr-TR" dirty="0"/>
          </a:p>
        </p:txBody>
      </p:sp>
      <p:sp>
        <p:nvSpPr>
          <p:cNvPr id="8" name="Dikdörtgen 7"/>
          <p:cNvSpPr/>
          <p:nvPr/>
        </p:nvSpPr>
        <p:spPr>
          <a:xfrm>
            <a:off x="2881265" y="2424515"/>
            <a:ext cx="5813066" cy="707886"/>
          </a:xfrm>
          <a:prstGeom prst="rect">
            <a:avLst/>
          </a:prstGeom>
        </p:spPr>
        <p:txBody>
          <a:bodyPr wrap="none">
            <a:spAutoFit/>
          </a:bodyPr>
          <a:lstStyle/>
          <a:p>
            <a:r>
              <a:rPr lang="tr-TR" sz="4000" b="1" dirty="0"/>
              <a:t>Dünya Tuza Dikkat Haftası </a:t>
            </a: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6048" y="3240677"/>
            <a:ext cx="5143500" cy="3497580"/>
          </a:xfrm>
          <a:prstGeom prst="rect">
            <a:avLst/>
          </a:prstGeom>
        </p:spPr>
      </p:pic>
    </p:spTree>
    <p:extLst>
      <p:ext uri="{BB962C8B-B14F-4D97-AF65-F5344CB8AC3E}">
        <p14:creationId xmlns:p14="http://schemas.microsoft.com/office/powerpoint/2010/main" val="3304180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517" y="934809"/>
            <a:ext cx="10180026" cy="5660572"/>
          </a:xfrm>
          <a:prstGeom prst="rect">
            <a:avLst/>
          </a:prstGeom>
        </p:spPr>
      </p:pic>
      <p:sp>
        <p:nvSpPr>
          <p:cNvPr id="8" name="Dikdörtgen 7"/>
          <p:cNvSpPr/>
          <p:nvPr/>
        </p:nvSpPr>
        <p:spPr>
          <a:xfrm>
            <a:off x="8744230" y="565477"/>
            <a:ext cx="2715423" cy="369332"/>
          </a:xfrm>
          <a:prstGeom prst="rect">
            <a:avLst/>
          </a:prstGeom>
        </p:spPr>
        <p:txBody>
          <a:bodyPr wrap="none">
            <a:spAutoFit/>
          </a:bodyPr>
          <a:lstStyle/>
          <a:p>
            <a:r>
              <a:rPr lang="tr-TR" b="1" dirty="0"/>
              <a:t>Dünya Tuza Dikkat Haftası </a:t>
            </a:r>
          </a:p>
        </p:txBody>
      </p:sp>
    </p:spTree>
    <p:extLst>
      <p:ext uri="{BB962C8B-B14F-4D97-AF65-F5344CB8AC3E}">
        <p14:creationId xmlns:p14="http://schemas.microsoft.com/office/powerpoint/2010/main" val="346146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885825" y="1104900"/>
            <a:ext cx="10553700" cy="4905375"/>
          </a:xfrm>
        </p:spPr>
        <p:txBody>
          <a:bodyPr>
            <a:normAutofit fontScale="47500" lnSpcReduction="20000"/>
          </a:bodyPr>
          <a:lstStyle/>
          <a:p>
            <a:pPr algn="just"/>
            <a:r>
              <a:rPr lang="tr-TR" sz="3200" dirty="0"/>
              <a:t>	</a:t>
            </a:r>
            <a:r>
              <a:rPr lang="tr-TR" sz="3400" dirty="0"/>
              <a:t>Bakanlığımız tarafından Kasım 2011 yılından bu yana “Türkiye Aşırı Tuz Tüketiminin Azaltılması Programı” yürütülmektedir. Söz konusu program kapsamında fazla tuz tüketiminin sağlık üzerine olumsuz etkilerine yönelik kamuda farkındalık oluşturulması ve bilgilendirme yapılması, aşırı tuz tüketiminin azaltılması amacıyla dünyada olduğu gibi ülkemizde de “Tuza Dikkat Haftası” etkinlikleri yapılmaktadır.</a:t>
            </a:r>
            <a:endParaRPr lang="tr-TR" sz="3400" dirty="0">
              <a:effectLst/>
            </a:endParaRPr>
          </a:p>
          <a:p>
            <a:r>
              <a:rPr lang="tr-TR" sz="3400" dirty="0"/>
              <a:t>	Her yıl belirlenen farklı bir tarihte gerçekleştirilen  “</a:t>
            </a:r>
            <a:r>
              <a:rPr lang="tr-TR" sz="3400" b="1" dirty="0"/>
              <a:t>Dünya Tuza Dikkat Haftası</a:t>
            </a:r>
            <a:r>
              <a:rPr lang="tr-TR" sz="3400" dirty="0"/>
              <a:t>” bu </a:t>
            </a:r>
            <a:r>
              <a:rPr lang="tr-TR" sz="3400"/>
              <a:t>yıl 20-26 </a:t>
            </a:r>
            <a:r>
              <a:rPr lang="tr-TR" sz="3400" dirty="0"/>
              <a:t>Mart 2024 tarihleri arasında gerçekleşecektir. </a:t>
            </a:r>
            <a:endParaRPr lang="tr-TR" sz="3400" dirty="0">
              <a:effectLst/>
            </a:endParaRPr>
          </a:p>
          <a:p>
            <a:pPr algn="just"/>
            <a:r>
              <a:rPr lang="tr-TR" sz="3400" dirty="0"/>
              <a:t>	Bu yıl tema olarak; daha önceki yıllara göre toplumda aşırı tuzun sağlığa etkileri konusunda farkındalığın biraz daha arttığı, farklı sektörlerde işbirliklerinin gerçekleştiği, yine de tükettiğimiz tuzun fazla olduğu vurgulanmış, özellikle farkında olmadan gıdalarla aldığımız gizli tuza dikkat etmemiz gerektiği belirtilmiş ve daha az tuzlu olan gıdaları tercih etmemiz önerilmiştir.</a:t>
            </a:r>
            <a:endParaRPr lang="tr-TR" sz="3400" dirty="0">
              <a:effectLst/>
            </a:endParaRPr>
          </a:p>
          <a:p>
            <a:pPr algn="just"/>
            <a:r>
              <a:rPr lang="tr-TR" sz="3400" dirty="0"/>
              <a:t>	Dünya Sağlık Örgütü; yüksek tansiyon, kalp hastalıkları, böbrek hastalıkları başta olmak üzere şişmanlık, şeker hastalığı ve bazı kanser türlerinden korunmak ve kemik sağlığını korumak amacıyla tüketilmesi gereken tuz miktarını günde 5 gram(bir tepeleme çay kaşığı veya 1 silme tatlı kaşığı) olarak önermektedir. Bu miktar ise yemeklere tuz eklenmeden doğal olarak günlük tüketilen yiyecek ve içeceklerle sağlanmaktadır. Sofra tuzunu yaklaşık %40’ı sodyumdur. Toplam 5 g tuz yaklaşık 2000 mg sodyum içermektedir. </a:t>
            </a:r>
            <a:endParaRPr lang="tr-TR" sz="3400" dirty="0">
              <a:effectLst/>
            </a:endParaRPr>
          </a:p>
          <a:p>
            <a:pPr algn="just"/>
            <a:r>
              <a:rPr lang="tr-TR" sz="3400" dirty="0"/>
              <a:t>	2012’de Türk Hipertansiyon ve Böbrek Hastalıkları Derneğince 4 ilde (İstanbul, Ankara, İzmir ve Konya) 657 kişide gerçekleştirilen </a:t>
            </a:r>
            <a:r>
              <a:rPr lang="tr-TR" sz="3400" b="1" dirty="0"/>
              <a:t>“Türkiye’de Tuz Tüketimi Çalışmasında(</a:t>
            </a:r>
            <a:r>
              <a:rPr lang="tr-TR" sz="3400" b="1" dirty="0" err="1"/>
              <a:t>SALTurk</a:t>
            </a:r>
            <a:r>
              <a:rPr lang="tr-TR" sz="3400" b="1" dirty="0"/>
              <a:t> 2)”</a:t>
            </a:r>
            <a:r>
              <a:rPr lang="tr-TR" sz="3400" dirty="0"/>
              <a:t> kişi başı günlük tuz tüketiminin biraz azalmakla beraber halen sağlığı olumsuz etkileyebilecek düzeyde olduğu saptanmıştır (15g/gün). Söz konusu çalışmada günlük tuz tüketiminin %55.5’nin yemek tuzundan, %31.9’unun ekmek tuzundan, %12.6’sının sofra tuzundan geldiği belirlenmiş, yemek tuzunun ise; &amp;42.62’sinin eklenen tuz, %10.75’i işlenmiş tuz, %2.15’i doğal olarak gelen tuz olduğu saptanmıştır.</a:t>
            </a:r>
            <a:endParaRPr lang="tr-TR" sz="3400" dirty="0">
              <a:effectLst/>
            </a:endParaRPr>
          </a:p>
          <a:p>
            <a:pPr algn="just"/>
            <a:r>
              <a:rPr lang="tr-TR" sz="3400" dirty="0"/>
              <a:t>	Sonuç olarak dünyada birçok ülkede olduğu gibi ülkemizde de tuz tüketimi hala fazladır. Bölgelere göre farklılık görülmekle birlikte günlük tüketim genel olarak önerilen 2.5-3.5 katı kadardır. Günlük tuz tüketimi 5 gramdan az olmalıdır. </a:t>
            </a:r>
            <a:endParaRPr lang="tr-TR" sz="3400" dirty="0">
              <a:effectLst/>
            </a:endParaRPr>
          </a:p>
          <a:p>
            <a:endParaRPr lang="tr-TR" dirty="0"/>
          </a:p>
        </p:txBody>
      </p:sp>
      <p:sp>
        <p:nvSpPr>
          <p:cNvPr id="6" name="Dikdörtgen 5"/>
          <p:cNvSpPr/>
          <p:nvPr/>
        </p:nvSpPr>
        <p:spPr>
          <a:xfrm>
            <a:off x="4109638" y="377309"/>
            <a:ext cx="2715423" cy="369332"/>
          </a:xfrm>
          <a:prstGeom prst="rect">
            <a:avLst/>
          </a:prstGeom>
        </p:spPr>
        <p:txBody>
          <a:bodyPr wrap="none">
            <a:spAutoFit/>
          </a:bodyPr>
          <a:lstStyle/>
          <a:p>
            <a:r>
              <a:rPr lang="tr-TR" b="1" dirty="0"/>
              <a:t>Dünya Tuza Dikkat Haftası </a:t>
            </a:r>
          </a:p>
        </p:txBody>
      </p:sp>
    </p:spTree>
    <p:extLst>
      <p:ext uri="{BB962C8B-B14F-4D97-AF65-F5344CB8AC3E}">
        <p14:creationId xmlns:p14="http://schemas.microsoft.com/office/powerpoint/2010/main" val="25479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Dikdörtgen 5"/>
          <p:cNvSpPr/>
          <p:nvPr/>
        </p:nvSpPr>
        <p:spPr>
          <a:xfrm>
            <a:off x="8442434" y="301109"/>
            <a:ext cx="2715423" cy="369332"/>
          </a:xfrm>
          <a:prstGeom prst="rect">
            <a:avLst/>
          </a:prstGeom>
        </p:spPr>
        <p:txBody>
          <a:bodyPr wrap="none">
            <a:spAutoFit/>
          </a:bodyPr>
          <a:lstStyle/>
          <a:p>
            <a:r>
              <a:rPr lang="tr-TR" b="1" dirty="0"/>
              <a:t>Dünya Tuza Dikkat Haftası </a:t>
            </a:r>
          </a:p>
        </p:txBody>
      </p:sp>
      <p:sp>
        <p:nvSpPr>
          <p:cNvPr id="2" name="Dikdörtgen 1"/>
          <p:cNvSpPr/>
          <p:nvPr/>
        </p:nvSpPr>
        <p:spPr>
          <a:xfrm>
            <a:off x="3048000" y="1443841"/>
            <a:ext cx="6096000" cy="4708981"/>
          </a:xfrm>
          <a:prstGeom prst="rect">
            <a:avLst/>
          </a:prstGeom>
        </p:spPr>
        <p:txBody>
          <a:bodyPr>
            <a:spAutoFit/>
          </a:bodyPr>
          <a:lstStyle/>
          <a:p>
            <a:r>
              <a:rPr lang="tr-TR" sz="2000" b="1" i="0" dirty="0">
                <a:solidFill>
                  <a:srgbClr val="FF0000"/>
                </a:solidFill>
                <a:effectLst/>
                <a:latin typeface="Times New Roman" panose="02020603050405020304" pitchFamily="18" charset="0"/>
              </a:rPr>
              <a:t>Aşırı tuz içeren besinler hangileridir?</a:t>
            </a:r>
            <a:endParaRPr lang="tr-TR" sz="2000" b="0" i="0" dirty="0">
              <a:solidFill>
                <a:srgbClr val="FF0000"/>
              </a:solidFill>
              <a:effectLst/>
              <a:latin typeface="Roboto"/>
            </a:endParaRPr>
          </a:p>
          <a:p>
            <a:pPr>
              <a:buFont typeface="Arial" panose="020B0604020202020204" pitchFamily="34" charset="0"/>
              <a:buChar char="•"/>
            </a:pPr>
            <a:r>
              <a:rPr lang="tr-TR" sz="2000" b="0" i="0" dirty="0">
                <a:solidFill>
                  <a:srgbClr val="474747"/>
                </a:solidFill>
                <a:effectLst/>
                <a:latin typeface="Times New Roman" panose="02020603050405020304" pitchFamily="18" charset="0"/>
              </a:rPr>
              <a:t>Hazır soslar (soya, ketçap, barbekü, tartar, salsa, hardal, makarna vb. soslar)</a:t>
            </a:r>
            <a:endParaRPr lang="tr-TR" sz="2000" b="0" i="0" dirty="0">
              <a:solidFill>
                <a:srgbClr val="474747"/>
              </a:solidFill>
              <a:effectLst/>
              <a:latin typeface="Roboto"/>
            </a:endParaRPr>
          </a:p>
          <a:p>
            <a:pPr>
              <a:buFont typeface="Arial" panose="020B0604020202020204" pitchFamily="34" charset="0"/>
              <a:buChar char="•"/>
            </a:pPr>
            <a:r>
              <a:rPr lang="tr-TR" sz="2000" b="0" i="0" dirty="0">
                <a:solidFill>
                  <a:srgbClr val="474747"/>
                </a:solidFill>
                <a:effectLst/>
                <a:latin typeface="Times New Roman" panose="02020603050405020304" pitchFamily="18" charset="0"/>
              </a:rPr>
              <a:t>Atıştırmalık ürünler (cips, tahıl bazlı bar, meyve bazlı bar, patlamış mısır gibi)</a:t>
            </a:r>
            <a:endParaRPr lang="tr-TR" sz="2000" b="0" i="0" dirty="0">
              <a:solidFill>
                <a:srgbClr val="474747"/>
              </a:solidFill>
              <a:effectLst/>
              <a:latin typeface="Roboto"/>
            </a:endParaRPr>
          </a:p>
          <a:p>
            <a:pPr>
              <a:buFont typeface="Arial" panose="020B0604020202020204" pitchFamily="34" charset="0"/>
              <a:buChar char="•"/>
            </a:pPr>
            <a:r>
              <a:rPr lang="tr-TR" sz="2000" b="0" i="0" dirty="0">
                <a:solidFill>
                  <a:srgbClr val="474747"/>
                </a:solidFill>
                <a:effectLst/>
                <a:latin typeface="Times New Roman" panose="02020603050405020304" pitchFamily="18" charset="0"/>
              </a:rPr>
              <a:t>Tuzlanmış kuru yemişler (fındık, fıstık, ceviz, badem, leblebi, kavurga, kabak ve ayçiçeği çekirdeği, her türlü çekirdek içi vb.)</a:t>
            </a:r>
            <a:endParaRPr lang="tr-TR" sz="2000" b="0" i="0" dirty="0">
              <a:solidFill>
                <a:srgbClr val="474747"/>
              </a:solidFill>
              <a:effectLst/>
              <a:latin typeface="Roboto"/>
            </a:endParaRPr>
          </a:p>
          <a:p>
            <a:pPr>
              <a:buFont typeface="Arial" panose="020B0604020202020204" pitchFamily="34" charset="0"/>
              <a:buChar char="•"/>
            </a:pPr>
            <a:r>
              <a:rPr lang="tr-TR" sz="2000" b="0" i="0" dirty="0">
                <a:solidFill>
                  <a:srgbClr val="474747"/>
                </a:solidFill>
                <a:effectLst/>
                <a:latin typeface="Times New Roman" panose="02020603050405020304" pitchFamily="18" charset="0"/>
              </a:rPr>
              <a:t>Turşu ve salamura besinler (siyah ve yeşil zeytin, sebze turşuları), balık konserveleri, tuzlanmış ve/veya salamura edilmiş et ve balık ürünleri</a:t>
            </a:r>
            <a:endParaRPr lang="tr-TR" sz="2000" b="0" i="0" dirty="0">
              <a:solidFill>
                <a:srgbClr val="474747"/>
              </a:solidFill>
              <a:effectLst/>
              <a:latin typeface="Roboto"/>
            </a:endParaRPr>
          </a:p>
          <a:p>
            <a:pPr>
              <a:buFont typeface="Arial" panose="020B0604020202020204" pitchFamily="34" charset="0"/>
              <a:buChar char="•"/>
            </a:pPr>
            <a:r>
              <a:rPr lang="tr-TR" sz="2000" b="0" i="0" dirty="0">
                <a:solidFill>
                  <a:srgbClr val="474747"/>
                </a:solidFill>
                <a:effectLst/>
                <a:latin typeface="Times New Roman" panose="02020603050405020304" pitchFamily="18" charset="0"/>
              </a:rPr>
              <a:t>Aromalı/aromasız, doğal/doğal olmayan gazlı/gazsız mineralli içecekler</a:t>
            </a:r>
            <a:endParaRPr lang="tr-TR" sz="2000" b="0" i="0" dirty="0">
              <a:solidFill>
                <a:srgbClr val="474747"/>
              </a:solidFill>
              <a:effectLst/>
              <a:latin typeface="Roboto"/>
            </a:endParaRPr>
          </a:p>
          <a:p>
            <a:pPr>
              <a:buFont typeface="Arial" panose="020B0604020202020204" pitchFamily="34" charset="0"/>
              <a:buChar char="•"/>
            </a:pPr>
            <a:r>
              <a:rPr lang="tr-TR" sz="2000" b="0" i="0" dirty="0">
                <a:solidFill>
                  <a:srgbClr val="474747"/>
                </a:solidFill>
                <a:effectLst/>
                <a:latin typeface="Times New Roman" panose="02020603050405020304" pitchFamily="18" charset="0"/>
              </a:rPr>
              <a:t>Geleneksel olarak evlerde hazırlanan turşu, salça, tarhana, yaprak salamurası vb. besinlerdir.</a:t>
            </a:r>
            <a:endParaRPr lang="tr-TR" sz="2000" b="0" i="0" dirty="0">
              <a:solidFill>
                <a:srgbClr val="474747"/>
              </a:solidFill>
              <a:effectLst/>
              <a:latin typeface="Roboto"/>
            </a:endParaRPr>
          </a:p>
        </p:txBody>
      </p:sp>
    </p:spTree>
    <p:extLst>
      <p:ext uri="{BB962C8B-B14F-4D97-AF65-F5344CB8AC3E}">
        <p14:creationId xmlns:p14="http://schemas.microsoft.com/office/powerpoint/2010/main" val="282977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Dikdörtgen 5"/>
          <p:cNvSpPr/>
          <p:nvPr/>
        </p:nvSpPr>
        <p:spPr>
          <a:xfrm>
            <a:off x="8442434" y="301109"/>
            <a:ext cx="2715423" cy="369332"/>
          </a:xfrm>
          <a:prstGeom prst="rect">
            <a:avLst/>
          </a:prstGeom>
        </p:spPr>
        <p:txBody>
          <a:bodyPr wrap="none">
            <a:spAutoFit/>
          </a:bodyPr>
          <a:lstStyle/>
          <a:p>
            <a:r>
              <a:rPr lang="tr-TR" b="1" dirty="0"/>
              <a:t>Dünya Tuza Dikkat Haftası </a:t>
            </a:r>
          </a:p>
        </p:txBody>
      </p:sp>
      <p:sp>
        <p:nvSpPr>
          <p:cNvPr id="3" name="Dikdörtgen 2"/>
          <p:cNvSpPr/>
          <p:nvPr/>
        </p:nvSpPr>
        <p:spPr>
          <a:xfrm>
            <a:off x="783771" y="1256444"/>
            <a:ext cx="10580915" cy="5093702"/>
          </a:xfrm>
          <a:prstGeom prst="rect">
            <a:avLst/>
          </a:prstGeom>
        </p:spPr>
        <p:txBody>
          <a:bodyPr wrap="square">
            <a:spAutoFit/>
          </a:bodyPr>
          <a:lstStyle/>
          <a:p>
            <a:r>
              <a:rPr lang="tr-TR" sz="2500" b="1" dirty="0">
                <a:solidFill>
                  <a:srgbClr val="474747"/>
                </a:solidFill>
                <a:effectLst/>
                <a:latin typeface="Times New Roman" panose="02020603050405020304" pitchFamily="18" charset="0"/>
                <a:ea typeface="Times New Roman" panose="02020603050405020304" pitchFamily="18" charset="0"/>
              </a:rPr>
              <a:t> </a:t>
            </a:r>
            <a:r>
              <a:rPr lang="tr-TR" sz="2000" b="1" dirty="0">
                <a:solidFill>
                  <a:srgbClr val="474747"/>
                </a:solidFill>
                <a:effectLst/>
                <a:ea typeface="Times New Roman" panose="02020603050405020304" pitchFamily="18" charset="0"/>
              </a:rPr>
              <a:t>Aşırı Tuz Tüketimini Azaltmak için Öneriler Nelerdir? 1</a:t>
            </a:r>
            <a:endParaRPr lang="tr-TR" sz="2000" dirty="0">
              <a:effectLst/>
              <a:ea typeface="Times New Roman" panose="02020603050405020304" pitchFamily="18" charset="0"/>
            </a:endParaRPr>
          </a:p>
          <a:p>
            <a:r>
              <a:rPr lang="tr-TR" sz="2000" dirty="0">
                <a:solidFill>
                  <a:srgbClr val="474747"/>
                </a:solidFill>
                <a:effectLst/>
                <a:ea typeface="Times New Roman" panose="02020603050405020304" pitchFamily="18" charset="0"/>
              </a:rPr>
              <a:t>Tuz tüketimi azaltılmalıdır. Bir kişinin günlük olarak kullandığı tuz miktarı 5 gramı (1 tepeleme çay kaşığı veya 1 silme tatlı kaşığı) geçmemeli ve iyotlu tuz kullanılmalıdır.</a:t>
            </a:r>
            <a:endParaRPr lang="tr-TR" sz="2000" dirty="0">
              <a:effectLst/>
              <a:ea typeface="Times New Roman" panose="02020603050405020304" pitchFamily="18" charset="0"/>
            </a:endParaRPr>
          </a:p>
          <a:p>
            <a:r>
              <a:rPr lang="tr-TR" sz="2000" dirty="0">
                <a:solidFill>
                  <a:srgbClr val="474747"/>
                </a:solidFill>
                <a:effectLst/>
                <a:ea typeface="Times New Roman" panose="02020603050405020304" pitchFamily="18" charset="0"/>
              </a:rPr>
              <a:t>Besin sanayisinde kullanılan ve genellikle ambalajlı besinlerin besin etiketinde yer alan mono sodyum </a:t>
            </a:r>
            <a:r>
              <a:rPr lang="tr-TR" sz="2000" dirty="0" err="1">
                <a:solidFill>
                  <a:srgbClr val="474747"/>
                </a:solidFill>
                <a:effectLst/>
                <a:ea typeface="Times New Roman" panose="02020603050405020304" pitchFamily="18" charset="0"/>
              </a:rPr>
              <a:t>glutamat</a:t>
            </a:r>
            <a:r>
              <a:rPr lang="tr-TR" sz="2000" dirty="0">
                <a:solidFill>
                  <a:srgbClr val="474747"/>
                </a:solidFill>
                <a:effectLst/>
                <a:ea typeface="Times New Roman" panose="02020603050405020304" pitchFamily="18" charset="0"/>
              </a:rPr>
              <a:t>, sodyum nitrat, sodyum bikarbonat, sodyum </a:t>
            </a:r>
            <a:r>
              <a:rPr lang="tr-TR" sz="2000" dirty="0" err="1">
                <a:solidFill>
                  <a:srgbClr val="474747"/>
                </a:solidFill>
                <a:effectLst/>
                <a:ea typeface="Times New Roman" panose="02020603050405020304" pitchFamily="18" charset="0"/>
              </a:rPr>
              <a:t>sitrat</a:t>
            </a:r>
            <a:r>
              <a:rPr lang="tr-TR" sz="2000" dirty="0">
                <a:solidFill>
                  <a:srgbClr val="474747"/>
                </a:solidFill>
                <a:effectLst/>
                <a:ea typeface="Times New Roman" panose="02020603050405020304" pitchFamily="18" charset="0"/>
              </a:rPr>
              <a:t>, sodyum </a:t>
            </a:r>
            <a:r>
              <a:rPr lang="tr-TR" sz="2000" dirty="0" err="1">
                <a:solidFill>
                  <a:srgbClr val="474747"/>
                </a:solidFill>
                <a:effectLst/>
                <a:ea typeface="Times New Roman" panose="02020603050405020304" pitchFamily="18" charset="0"/>
              </a:rPr>
              <a:t>askorbat</a:t>
            </a:r>
            <a:r>
              <a:rPr lang="tr-TR" sz="2000" dirty="0">
                <a:solidFill>
                  <a:srgbClr val="474747"/>
                </a:solidFill>
                <a:effectLst/>
                <a:ea typeface="Times New Roman" panose="02020603050405020304" pitchFamily="18" charset="0"/>
              </a:rPr>
              <a:t> vb. tüm sodyumlu bileşiklerin tüketimine dikkat edilmelidir. Çünkü bunlar besinin tuz/sodyum içeriğini artırmaktadır.</a:t>
            </a:r>
            <a:endParaRPr lang="tr-TR" sz="2000" dirty="0">
              <a:effectLst/>
              <a:ea typeface="Times New Roman" panose="02020603050405020304" pitchFamily="18" charset="0"/>
            </a:endParaRPr>
          </a:p>
          <a:p>
            <a:r>
              <a:rPr lang="tr-TR" sz="2000" dirty="0">
                <a:solidFill>
                  <a:srgbClr val="474747"/>
                </a:solidFill>
                <a:effectLst/>
                <a:ea typeface="Times New Roman" panose="02020603050405020304" pitchFamily="18" charset="0"/>
              </a:rPr>
              <a:t>Yemek hazırlama, pişirme ve tüketim sırasında ilave edilen tuz miktarı azaltılmalıdır. Hatta besinlerin bileşiminde sodyum bulunması nedeniyle hazırlama ve pişirme sırasında mümkünse tuz eklenmemelidir.</a:t>
            </a:r>
            <a:endParaRPr lang="tr-TR" sz="2000" dirty="0">
              <a:effectLst/>
              <a:ea typeface="Times New Roman" panose="02020603050405020304" pitchFamily="18" charset="0"/>
            </a:endParaRPr>
          </a:p>
          <a:p>
            <a:r>
              <a:rPr lang="tr-TR" sz="2000" dirty="0">
                <a:solidFill>
                  <a:srgbClr val="474747"/>
                </a:solidFill>
                <a:effectLst/>
                <a:ea typeface="Times New Roman" panose="02020603050405020304" pitchFamily="18" charset="0"/>
              </a:rPr>
              <a:t>Masada yemeklere tuz ilavesi yapılmamalı ve masadan tuzluk kaldırılmalıdır.</a:t>
            </a:r>
            <a:endParaRPr lang="tr-TR" sz="2000" dirty="0">
              <a:effectLst/>
              <a:ea typeface="Times New Roman" panose="02020603050405020304" pitchFamily="18" charset="0"/>
            </a:endParaRPr>
          </a:p>
          <a:p>
            <a:r>
              <a:rPr lang="tr-TR" sz="2000" dirty="0">
                <a:solidFill>
                  <a:srgbClr val="474747"/>
                </a:solidFill>
                <a:effectLst/>
                <a:ea typeface="Times New Roman" panose="02020603050405020304" pitchFamily="18" charset="0"/>
              </a:rPr>
              <a:t>Hazır soslar (soya sosu, ketçap sos, barbekü sos, tartar sos, salsa sos, hardal, makarna sosu gibi), atıştırmalık ürünler (cips, tahıl bazlı bar, meyve bazlı bar, </a:t>
            </a:r>
            <a:r>
              <a:rPr lang="tr-TR" sz="2000" dirty="0" err="1">
                <a:solidFill>
                  <a:srgbClr val="474747"/>
                </a:solidFill>
                <a:effectLst/>
                <a:ea typeface="Times New Roman" panose="02020603050405020304" pitchFamily="18" charset="0"/>
              </a:rPr>
              <a:t>ekstrüde</a:t>
            </a:r>
            <a:r>
              <a:rPr lang="tr-TR" sz="2000" dirty="0">
                <a:solidFill>
                  <a:srgbClr val="474747"/>
                </a:solidFill>
                <a:effectLst/>
                <a:ea typeface="Times New Roman" panose="02020603050405020304" pitchFamily="18" charset="0"/>
              </a:rPr>
              <a:t> ürünler, patlamış mısır gibi), tuzlanmış kuruyemişler (fındık, fıstık, ceviz, badem, leblebi, kavurga, kabak ve ayçiçeği çekirdeği, her türlü çekirdek içi vb.), turşu ve salamura (siyah ve yeşil zeytin, sebze turşuları), balık konserveleri, tuzlanmış, tütsülenmiş ve/veya salamura edilmiş et ve balık ürünleri ile aromalı/aromasız, doğal/doğal olmayan mineralli içecekler yüksek miktarda tuz içermeleri nedeniyle az tüketilmelidir.</a:t>
            </a:r>
            <a:endParaRPr lang="tr-TR" sz="2000" dirty="0">
              <a:effectLst/>
              <a:ea typeface="Times New Roman" panose="02020603050405020304" pitchFamily="18" charset="0"/>
            </a:endParaRPr>
          </a:p>
        </p:txBody>
      </p:sp>
    </p:spTree>
    <p:extLst>
      <p:ext uri="{BB962C8B-B14F-4D97-AF65-F5344CB8AC3E}">
        <p14:creationId xmlns:p14="http://schemas.microsoft.com/office/powerpoint/2010/main" val="2154380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Dikdörtgen 5"/>
          <p:cNvSpPr/>
          <p:nvPr/>
        </p:nvSpPr>
        <p:spPr>
          <a:xfrm>
            <a:off x="8518634" y="551480"/>
            <a:ext cx="2715423" cy="369332"/>
          </a:xfrm>
          <a:prstGeom prst="rect">
            <a:avLst/>
          </a:prstGeom>
        </p:spPr>
        <p:txBody>
          <a:bodyPr wrap="none">
            <a:spAutoFit/>
          </a:bodyPr>
          <a:lstStyle/>
          <a:p>
            <a:r>
              <a:rPr lang="tr-TR" b="1" dirty="0"/>
              <a:t>Dünya Tuza Dikkat Haftası </a:t>
            </a:r>
          </a:p>
        </p:txBody>
      </p:sp>
      <p:sp>
        <p:nvSpPr>
          <p:cNvPr id="3" name="Dikdörtgen 2"/>
          <p:cNvSpPr/>
          <p:nvPr/>
        </p:nvSpPr>
        <p:spPr>
          <a:xfrm>
            <a:off x="783771" y="1256444"/>
            <a:ext cx="10580915" cy="5216813"/>
          </a:xfrm>
          <a:prstGeom prst="rect">
            <a:avLst/>
          </a:prstGeom>
        </p:spPr>
        <p:txBody>
          <a:bodyPr wrap="square">
            <a:spAutoFit/>
          </a:bodyPr>
          <a:lstStyle/>
          <a:p>
            <a:r>
              <a:rPr lang="tr-TR" sz="2500" b="1" dirty="0">
                <a:solidFill>
                  <a:srgbClr val="474747"/>
                </a:solidFill>
                <a:effectLst/>
                <a:latin typeface="Times New Roman" panose="02020603050405020304" pitchFamily="18" charset="0"/>
                <a:ea typeface="Times New Roman" panose="02020603050405020304" pitchFamily="18" charset="0"/>
              </a:rPr>
              <a:t> </a:t>
            </a:r>
            <a:r>
              <a:rPr lang="tr-TR" sz="2200" b="1" dirty="0">
                <a:solidFill>
                  <a:srgbClr val="474747"/>
                </a:solidFill>
                <a:effectLst/>
                <a:ea typeface="Times New Roman" panose="02020603050405020304" pitchFamily="18" charset="0"/>
              </a:rPr>
              <a:t>Aşırı Tuz Tüketimini Azaltmak için Öneriler Nelerdir? </a:t>
            </a:r>
            <a:r>
              <a:rPr lang="tr-TR" sz="2200" b="1" dirty="0">
                <a:solidFill>
                  <a:srgbClr val="474747"/>
                </a:solidFill>
                <a:ea typeface="Times New Roman" panose="02020603050405020304" pitchFamily="18" charset="0"/>
              </a:rPr>
              <a:t>2</a:t>
            </a:r>
          </a:p>
          <a:p>
            <a:r>
              <a:rPr lang="tr-TR" sz="2200" dirty="0"/>
              <a:t>Geleneksel olarak evlerde hazırlanan turşu, salça, tarhana, kurut, yaprak salamurası vb. yiyeceklerin tuz içeriği fazladır. Bu nedenle daha az tüketilmeli ve hazırlarken yüksek miktarda tuz kullanımından kaçınılmalıdır.</a:t>
            </a:r>
          </a:p>
          <a:p>
            <a:r>
              <a:rPr lang="tr-TR" sz="2200" dirty="0"/>
              <a:t>Salamura ürünlerin tuz içeriğinin azaltılması için suda yıkama ve bekletme gibi işlemler uygulanabilir.</a:t>
            </a:r>
          </a:p>
          <a:p>
            <a:r>
              <a:rPr lang="tr-TR" sz="2200" dirty="0"/>
              <a:t>Satın alınan işlenmiş ürünlerin etiket bilgisi mutlaka okunmalı, tuzsuz ya da tuzu azaltılmış ürünler tercih edilmelidir.</a:t>
            </a:r>
          </a:p>
          <a:p>
            <a:pPr>
              <a:lnSpc>
                <a:spcPct val="150000"/>
              </a:lnSpc>
            </a:pPr>
            <a:r>
              <a:rPr lang="tr-TR" sz="2200" dirty="0"/>
              <a:t>Ambalajlı tüketime sunulan gıdaların içeriği etiket bilgisinden okunmalı ve benzer gıdalarda tuz ve tuz yerine geçen maddelerin miktarları daha düşük olanlar tercih edilmelidir.</a:t>
            </a:r>
          </a:p>
          <a:p>
            <a:r>
              <a:rPr lang="tr-TR" sz="2200" dirty="0"/>
              <a:t>Ev dışı beslenmede yemeklerin ve besinlerin içindeki tuz miktarı öğrenilerek mümkünse az tuzlu veya tuzsuz hazırlanması istenmelidir.</a:t>
            </a:r>
          </a:p>
          <a:p>
            <a:r>
              <a:rPr lang="tr-TR" sz="2200" dirty="0"/>
              <a:t>Tuz yerine doğal lezzet arttırıcılar (soğan, sarımsak, baharatlar, limon, sirke, biber vb.) kullanılmalıdır</a:t>
            </a:r>
            <a:endParaRPr lang="tr-TR" sz="2200" dirty="0">
              <a:effectLst/>
              <a:ea typeface="Times New Roman" panose="02020603050405020304" pitchFamily="18" charset="0"/>
            </a:endParaRPr>
          </a:p>
        </p:txBody>
      </p:sp>
    </p:spTree>
    <p:extLst>
      <p:ext uri="{BB962C8B-B14F-4D97-AF65-F5344CB8AC3E}">
        <p14:creationId xmlns:p14="http://schemas.microsoft.com/office/powerpoint/2010/main" val="260807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Dikdörtgen 5"/>
          <p:cNvSpPr/>
          <p:nvPr/>
        </p:nvSpPr>
        <p:spPr>
          <a:xfrm>
            <a:off x="8518634" y="551480"/>
            <a:ext cx="2715423" cy="369332"/>
          </a:xfrm>
          <a:prstGeom prst="rect">
            <a:avLst/>
          </a:prstGeom>
        </p:spPr>
        <p:txBody>
          <a:bodyPr wrap="none">
            <a:spAutoFit/>
          </a:bodyPr>
          <a:lstStyle/>
          <a:p>
            <a:r>
              <a:rPr lang="tr-TR" b="1" dirty="0"/>
              <a:t>Dünya Tuza Dikkat Haftası </a:t>
            </a:r>
          </a:p>
        </p:txBody>
      </p:sp>
      <p:sp>
        <p:nvSpPr>
          <p:cNvPr id="3" name="Dikdörtgen 2"/>
          <p:cNvSpPr/>
          <p:nvPr/>
        </p:nvSpPr>
        <p:spPr>
          <a:xfrm>
            <a:off x="783771" y="1256444"/>
            <a:ext cx="10580915" cy="5555367"/>
          </a:xfrm>
          <a:prstGeom prst="rect">
            <a:avLst/>
          </a:prstGeom>
        </p:spPr>
        <p:txBody>
          <a:bodyPr wrap="square">
            <a:spAutoFit/>
          </a:bodyPr>
          <a:lstStyle/>
          <a:p>
            <a:r>
              <a:rPr lang="tr-TR" sz="2500" b="1" dirty="0">
                <a:solidFill>
                  <a:srgbClr val="474747"/>
                </a:solidFill>
                <a:effectLst/>
                <a:latin typeface="Times New Roman" panose="02020603050405020304" pitchFamily="18" charset="0"/>
                <a:ea typeface="Times New Roman" panose="02020603050405020304" pitchFamily="18" charset="0"/>
              </a:rPr>
              <a:t> </a:t>
            </a:r>
            <a:r>
              <a:rPr lang="tr-TR" sz="2200" b="1" dirty="0">
                <a:solidFill>
                  <a:srgbClr val="474747"/>
                </a:solidFill>
                <a:effectLst/>
                <a:ea typeface="Times New Roman" panose="02020603050405020304" pitchFamily="18" charset="0"/>
              </a:rPr>
              <a:t>Aşırı Tuz Tüketimini Azaltmak için Öneriler Nelerdir? </a:t>
            </a:r>
            <a:r>
              <a:rPr lang="tr-TR" sz="2200" b="1" dirty="0">
                <a:solidFill>
                  <a:srgbClr val="474747"/>
                </a:solidFill>
                <a:ea typeface="Times New Roman" panose="02020603050405020304" pitchFamily="18" charset="0"/>
              </a:rPr>
              <a:t>3</a:t>
            </a:r>
          </a:p>
          <a:p>
            <a:r>
              <a:rPr lang="tr-TR" sz="2200" dirty="0"/>
              <a:t>Her yıl olduğu gibi bu yıl da tuz azaltma konusunda farkındalık yaratmak amacıyla değerlendirilen Tuz Farkındalık Haftasında, tuz alışkanlığını azaltarak sağlığımızı iyileştirmek için herkesin uygulayabileceği basit ve etkili bir tema seçilmiştir.  </a:t>
            </a:r>
            <a:r>
              <a:rPr lang="tr-TR" sz="2200" b="1" i="1" dirty="0"/>
              <a:t>‘Tuz Alışkanlığımızı Değiştirelim’!</a:t>
            </a:r>
            <a:endParaRPr lang="tr-TR" sz="2200" dirty="0"/>
          </a:p>
          <a:p>
            <a:r>
              <a:rPr lang="tr-TR" sz="2200" dirty="0"/>
              <a:t>Bireylerin her gün yediği tuzun dörtte üçü zaten paketlenmiş ve hazırlanmış gıdalardadır. Bu tüketici tarafından ortadan kaldırılamaz, bu nedenle insanlara daha az tuz yemelerini söylemek, besin içerikleri tuz ile kaplıyken çok da etkin bir önleme yöntemi olmamaktadır. Bu nedenle özellikle gıda endüstrisinin tuz azaltma politikaları önem taşımaktadır. Bakanlığımızca yapılan protokoller gereği paketli gıda endüstrisi ve lokantacılar tedrici olarak tuz azaltmayı hedef olarak belirlemişlerdir. </a:t>
            </a:r>
          </a:p>
          <a:p>
            <a:r>
              <a:rPr lang="tr-TR" sz="2200" dirty="0"/>
              <a:t>Bu yıl, hepimizin daha uzun ve daha sağlıklı yaşayabilmemiz için tüm yiyecek endüstrisinden yüksek tuz kullanım alışkanlıklarını bırakmalarını istemeyi, takip etmeyi tüm toplum ve politika düzenleyiciler olarak </a:t>
            </a:r>
            <a:r>
              <a:rPr lang="tr-TR" sz="2200" dirty="0" err="1"/>
              <a:t>olarak</a:t>
            </a:r>
            <a:r>
              <a:rPr lang="tr-TR" sz="2200" dirty="0"/>
              <a:t> görev haline getirmeliyiz.</a:t>
            </a:r>
          </a:p>
          <a:p>
            <a:endParaRPr lang="tr-TR" sz="2200" b="1" dirty="0">
              <a:solidFill>
                <a:srgbClr val="474747"/>
              </a:solidFill>
              <a:ea typeface="Times New Roman" panose="02020603050405020304" pitchFamily="18" charset="0"/>
            </a:endParaRPr>
          </a:p>
          <a:p>
            <a:endParaRPr lang="tr-TR" sz="2200" b="1" dirty="0">
              <a:solidFill>
                <a:srgbClr val="474747"/>
              </a:solidFill>
              <a:ea typeface="Times New Roman" panose="02020603050405020304" pitchFamily="18" charset="0"/>
            </a:endParaRPr>
          </a:p>
        </p:txBody>
      </p:sp>
    </p:spTree>
    <p:extLst>
      <p:ext uri="{BB962C8B-B14F-4D97-AF65-F5344CB8AC3E}">
        <p14:creationId xmlns:p14="http://schemas.microsoft.com/office/powerpoint/2010/main" val="306343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Dikdörtgen 5"/>
          <p:cNvSpPr/>
          <p:nvPr/>
        </p:nvSpPr>
        <p:spPr>
          <a:xfrm>
            <a:off x="8518634" y="551480"/>
            <a:ext cx="2715423" cy="369332"/>
          </a:xfrm>
          <a:prstGeom prst="rect">
            <a:avLst/>
          </a:prstGeom>
        </p:spPr>
        <p:txBody>
          <a:bodyPr wrap="none">
            <a:spAutoFit/>
          </a:bodyPr>
          <a:lstStyle/>
          <a:p>
            <a:r>
              <a:rPr lang="tr-TR" b="1" dirty="0"/>
              <a:t>Dünya Tuza Dikkat Haftası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435429"/>
            <a:ext cx="6858000" cy="6183086"/>
          </a:xfrm>
          <a:prstGeom prst="rect">
            <a:avLst/>
          </a:prstGeom>
        </p:spPr>
      </p:pic>
    </p:spTree>
    <p:extLst>
      <p:ext uri="{BB962C8B-B14F-4D97-AF65-F5344CB8AC3E}">
        <p14:creationId xmlns:p14="http://schemas.microsoft.com/office/powerpoint/2010/main" val="20824800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TotalTime>
  <Words>1038</Words>
  <Application>Microsoft Office PowerPoint</Application>
  <PresentationFormat>Geniş ekran</PresentationFormat>
  <Paragraphs>41</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Calibri Light</vt:lpstr>
      <vt:lpstr>Roboto</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 Tuza Dikkat Haftası</dc:title>
  <dc:creator>AKATEKİN</dc:creator>
  <cp:lastModifiedBy>BTLAB</cp:lastModifiedBy>
  <cp:revision>17</cp:revision>
  <dcterms:created xsi:type="dcterms:W3CDTF">2024-03-21T06:30:12Z</dcterms:created>
  <dcterms:modified xsi:type="dcterms:W3CDTF">2024-03-22T07:18:32Z</dcterms:modified>
</cp:coreProperties>
</file>